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7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8.xml" ContentType="application/vnd.openxmlformats-officedocument.theme+xml"/>
  <Override PartName="/ppt/slideLayouts/slideLayout24.xml" ContentType="application/vnd.openxmlformats-officedocument.presentationml.slideLayout+xml"/>
  <Override PartName="/ppt/theme/theme9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11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1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  <p:sldMasterId id="2147483663" r:id="rId2"/>
    <p:sldMasterId id="2147483666" r:id="rId3"/>
    <p:sldMasterId id="2147483673" r:id="rId4"/>
    <p:sldMasterId id="2147483676" r:id="rId5"/>
    <p:sldMasterId id="2147483678" r:id="rId6"/>
    <p:sldMasterId id="2147483683" r:id="rId7"/>
    <p:sldMasterId id="2147483689" r:id="rId8"/>
    <p:sldMasterId id="2147483692" r:id="rId9"/>
    <p:sldMasterId id="2147483694" r:id="rId10"/>
    <p:sldMasterId id="2147483697" r:id="rId11"/>
    <p:sldMasterId id="2147483703" r:id="rId12"/>
    <p:sldMasterId id="2147483709" r:id="rId13"/>
  </p:sldMasterIdLst>
  <p:notesMasterIdLst>
    <p:notesMasterId r:id="rId38"/>
  </p:notesMasterIdLst>
  <p:sldIdLst>
    <p:sldId id="260" r:id="rId14"/>
    <p:sldId id="278" r:id="rId15"/>
    <p:sldId id="279" r:id="rId16"/>
    <p:sldId id="280" r:id="rId17"/>
    <p:sldId id="281" r:id="rId18"/>
    <p:sldId id="282" r:id="rId19"/>
    <p:sldId id="283" r:id="rId20"/>
    <p:sldId id="296" r:id="rId21"/>
    <p:sldId id="297" r:id="rId22"/>
    <p:sldId id="284" r:id="rId23"/>
    <p:sldId id="285" r:id="rId24"/>
    <p:sldId id="286" r:id="rId25"/>
    <p:sldId id="287" r:id="rId26"/>
    <p:sldId id="300" r:id="rId27"/>
    <p:sldId id="299" r:id="rId28"/>
    <p:sldId id="288" r:id="rId29"/>
    <p:sldId id="289" r:id="rId30"/>
    <p:sldId id="290" r:id="rId31"/>
    <p:sldId id="291" r:id="rId32"/>
    <p:sldId id="292" r:id="rId33"/>
    <p:sldId id="294" r:id="rId34"/>
    <p:sldId id="295" r:id="rId35"/>
    <p:sldId id="293" r:id="rId36"/>
    <p:sldId id="298" r:id="rId37"/>
  </p:sldIdLst>
  <p:sldSz cx="9144000" cy="6858000" type="screen4x3"/>
  <p:notesSz cx="6858000" cy="9144000"/>
  <p:defaultTextStyle>
    <a:defPPr>
      <a:defRPr lang="sv-S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-143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1" d="100"/>
          <a:sy n="81" d="100"/>
        </p:scale>
        <p:origin x="-387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<Relationship Id="rId28" Type="http://schemas.openxmlformats.org/officeDocument/2006/relationships/slide" Target="slides/slide15.xml"/><Relationship Id="rId2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17.xml"/><Relationship Id="rId31" Type="http://schemas.openxmlformats.org/officeDocument/2006/relationships/slide" Target="slides/slide18.xml"/><Relationship Id="rId32" Type="http://schemas.openxmlformats.org/officeDocument/2006/relationships/slide" Target="slides/slide19.xml"/><Relationship Id="rId9" Type="http://schemas.openxmlformats.org/officeDocument/2006/relationships/slideMaster" Target="slideMasters/slideMaster9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slide" Target="slides/slide20.xml"/><Relationship Id="rId34" Type="http://schemas.openxmlformats.org/officeDocument/2006/relationships/slide" Target="slides/slide21.xml"/><Relationship Id="rId35" Type="http://schemas.openxmlformats.org/officeDocument/2006/relationships/slide" Target="slides/slide22.xml"/><Relationship Id="rId36" Type="http://schemas.openxmlformats.org/officeDocument/2006/relationships/slide" Target="slides/slide23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Relationship Id="rId13" Type="http://schemas.openxmlformats.org/officeDocument/2006/relationships/slideMaster" Target="slideMasters/slideMaster13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37" Type="http://schemas.openxmlformats.org/officeDocument/2006/relationships/slide" Target="slides/slide24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EDEFD4-A991-0E4B-BAF8-23358798720D}" type="datetimeFigureOut">
              <a:rPr lang="en-US" smtClean="0"/>
              <a:t>08/11/17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B4FCC5-B319-C24B-9347-E12678591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03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08/11/17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sv-SE" dirty="0" smtClean="0"/>
              <a:t>Klicka här för att ändra format på bakgrundstexten</a:t>
            </a:r>
            <a:endParaRPr lang="sv-SE" dirty="0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08/11/17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307885" y="202060"/>
            <a:ext cx="6212889" cy="11931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3200" b="1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4"/>
          </p:nvPr>
        </p:nvSpPr>
        <p:spPr>
          <a:xfrm>
            <a:off x="307975" y="1808163"/>
            <a:ext cx="6213475" cy="2520950"/>
          </a:xfrm>
          <a:prstGeom prst="rect">
            <a:avLst/>
          </a:prstGeom>
        </p:spPr>
        <p:txBody>
          <a:bodyPr vert="horz" lIns="0" tIns="0" rIns="0" bIns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/>
          <a:lstStyle/>
          <a:p>
            <a:fld id="{286B86AA-7580-F842-83FA-C50E2B51FCFD}" type="datetime1">
              <a:rPr lang="sv-SE" smtClean="0"/>
              <a:pPr/>
              <a:t>08/11/17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/>
          <a:lstStyle/>
          <a:p>
            <a:fld id="{8CEC639E-0CBF-9D4F-A0BA-59D31147FEB2}" type="datetime1">
              <a:rPr lang="sv-SE" smtClean="0"/>
              <a:pPr/>
              <a:t>08/11/17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/>
          <a:lstStyle/>
          <a:p>
            <a:fld id="{286B86AA-7580-F842-83FA-C50E2B51FCFD}" type="datetime1">
              <a:rPr lang="sv-SE" smtClean="0"/>
              <a:pPr/>
              <a:t>08/11/17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08/11/17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146166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08/11/17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871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B86AA-7580-F842-83FA-C50E2B51FCFD}" type="datetime1">
              <a:rPr lang="sv-SE" smtClean="0"/>
              <a:pPr/>
              <a:t>08/11/17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C639E-0CBF-9D4F-A0BA-59D31147FEB2}" type="datetime1">
              <a:rPr lang="sv-SE" smtClean="0"/>
              <a:pPr/>
              <a:t>08/11/17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3E68B-AA29-4F4A-8F77-CB89B298E5B3}" type="datetime1">
              <a:rPr lang="sv-SE" smtClean="0"/>
              <a:pPr/>
              <a:t>08/11/17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08/11/17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E7A03-BAA6-2E42-929A-DDE164447BB8}" type="datetime1">
              <a:rPr lang="sv-SE" smtClean="0"/>
              <a:pPr/>
              <a:t>08/11/17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/>
          <a:lstStyle/>
          <a:p>
            <a:fld id="{286B86AA-7580-F842-83FA-C50E2B51FCFD}" type="datetime1">
              <a:rPr lang="sv-SE" smtClean="0"/>
              <a:pPr/>
              <a:t>08/11/17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08/11/17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08/11/17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307885" y="202060"/>
            <a:ext cx="6212889" cy="11931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3200" b="1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4"/>
          </p:nvPr>
        </p:nvSpPr>
        <p:spPr>
          <a:xfrm>
            <a:off x="307975" y="1808163"/>
            <a:ext cx="6213475" cy="2520950"/>
          </a:xfrm>
          <a:prstGeom prst="rect">
            <a:avLst/>
          </a:prstGeom>
        </p:spPr>
        <p:txBody>
          <a:bodyPr vert="horz" lIns="0" tIns="0" rIns="0" bIns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08/11/17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146166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08/11/17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871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08/11/17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962528701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08/11/17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3614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08/11/17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910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B86AA-7580-F842-83FA-C50E2B51FCFD}" type="datetime1">
              <a:rPr lang="sv-SE" smtClean="0"/>
              <a:pPr/>
              <a:t>08/11/17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08/11/17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879880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08/11/17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6456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10/11/17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52095271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905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5216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10/11/17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604132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57239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B86AA-7580-F842-83FA-C50E2B51FCFD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13/11/17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46727497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C639E-0CBF-9D4F-A0BA-59D31147FEB2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13/11/17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0422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3E68B-AA29-4F4A-8F77-CB89B298E5B3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13/11/17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47438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307885" y="202060"/>
            <a:ext cx="6212889" cy="11931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3200" b="1"/>
            </a:lvl1pPr>
          </a:lstStyle>
          <a:p>
            <a:pPr lvl="0"/>
            <a:r>
              <a:rPr lang="sv-SE" dirty="0" smtClean="0"/>
              <a:t>Klicka här för att ändra format på bakgrundstexten</a:t>
            </a:r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4"/>
          </p:nvPr>
        </p:nvSpPr>
        <p:spPr>
          <a:xfrm>
            <a:off x="307975" y="1808163"/>
            <a:ext cx="6213475" cy="2520950"/>
          </a:xfrm>
          <a:prstGeom prst="rect">
            <a:avLst/>
          </a:prstGeom>
        </p:spPr>
        <p:txBody>
          <a:bodyPr vert="horz" lIns="0" tIns="0" rIns="0" bIns="0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E7A03-BAA6-2E42-929A-DDE164447BB8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13/11/17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091700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/>
          <a:lstStyle/>
          <a:p>
            <a:fld id="{286B86AA-7580-F842-83FA-C50E2B51FCFD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13/11/17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69768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/>
          <a:lstStyle/>
          <a:p>
            <a:fld id="{286B86AA-7580-F842-83FA-C50E2B51FCFD}" type="datetime1">
              <a:rPr lang="sv-SE" smtClean="0"/>
              <a:pPr/>
              <a:t>08/11/17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08/11/17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sv-SE" dirty="0" smtClean="0"/>
              <a:t>Klicka här för att ändra format på bakgrundstexten</a:t>
            </a:r>
            <a:endParaRPr lang="sv-SE" dirty="0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14616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08/11/17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87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/>
          <a:lstStyle/>
          <a:p>
            <a:fld id="{286B86AA-7580-F842-83FA-C50E2B51FCFD}" type="datetime1">
              <a:rPr lang="sv-SE" smtClean="0"/>
              <a:pPr/>
              <a:t>08/11/17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08/11/17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GB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sv-S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theme" Target="../theme/theme10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5" Type="http://schemas.openxmlformats.org/officeDocument/2006/relationships/slideLayout" Target="../slideLayouts/slideLayout31.xml"/><Relationship Id="rId6" Type="http://schemas.openxmlformats.org/officeDocument/2006/relationships/theme" Target="../theme/theme11.xml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6.xml"/><Relationship Id="rId6" Type="http://schemas.openxmlformats.org/officeDocument/2006/relationships/theme" Target="../theme/theme12.xml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theme" Target="../theme/theme13.xml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theme" Target="../theme/theme3.xm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theme" Target="../theme/theme5.xml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theme" Target="../theme/theme7.xml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2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/>
              <a:pPr/>
              <a:t>08/11/17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/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5" r:id="rId2"/>
    <p:sldLayoutId id="2147483669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08/11/17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7580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08/11/17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1" name="Rak 10"/>
          <p:cNvCxnSpPr/>
          <p:nvPr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2532" y="233737"/>
            <a:ext cx="1799214" cy="58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61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4B9720D4-D7AF-7847-888A-53A6BBEAF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1AB559E-659B-7D42-9579-E9F6A9604EE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1" name="Rak 10"/>
          <p:cNvCxnSpPr/>
          <p:nvPr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2532" y="233737"/>
            <a:ext cx="1799214" cy="58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99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13/11/17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1" name="Rak 10"/>
          <p:cNvCxnSpPr/>
          <p:nvPr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2532" y="233737"/>
            <a:ext cx="1799214" cy="58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48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/>
        </p:nvSpPr>
        <p:spPr>
          <a:xfrm>
            <a:off x="0" y="-38266"/>
            <a:ext cx="9144000" cy="6896265"/>
          </a:xfrm>
          <a:prstGeom prst="rect">
            <a:avLst/>
          </a:prstGeom>
          <a:solidFill>
            <a:srgbClr val="88C9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" name="Rak 7"/>
          <p:cNvCxnSpPr/>
          <p:nvPr/>
        </p:nvCxnSpPr>
        <p:spPr>
          <a:xfrm>
            <a:off x="307886" y="1521741"/>
            <a:ext cx="8543861" cy="1588"/>
          </a:xfrm>
          <a:prstGeom prst="line">
            <a:avLst/>
          </a:pr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  <p:pic>
        <p:nvPicPr>
          <p:cNvPr id="17" name="Bildobjekt 16" descr="SciLifeLab_logotyp_whit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2531" y="233737"/>
            <a:ext cx="1799215" cy="581421"/>
          </a:xfrm>
          <a:prstGeom prst="rect">
            <a:avLst/>
          </a:prstGeom>
        </p:spPr>
      </p:pic>
      <p:pic>
        <p:nvPicPr>
          <p:cNvPr id="19" name="Bildobjekt 18" descr="pattern_DNA.png"/>
          <p:cNvPicPr>
            <a:picLocks noChangeAspect="1"/>
          </p:cNvPicPr>
          <p:nvPr/>
        </p:nvPicPr>
        <p:blipFill>
          <a:blip r:embed="rId5"/>
          <a:srcRect l="16309" r="52907" b="38300"/>
          <a:stretch>
            <a:fillRect/>
          </a:stretch>
        </p:blipFill>
        <p:spPr>
          <a:xfrm>
            <a:off x="0" y="2262966"/>
            <a:ext cx="9144000" cy="45950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0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08/11/17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7580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1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/>
              <a:pPr/>
              <a:t>08/11/17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/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/>
        </p:nvSpPr>
        <p:spPr>
          <a:xfrm>
            <a:off x="0" y="-38266"/>
            <a:ext cx="9144000" cy="6896265"/>
          </a:xfrm>
          <a:prstGeom prst="rect">
            <a:avLst/>
          </a:prstGeom>
          <a:solidFill>
            <a:srgbClr val="88C9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" name="Rak 7"/>
          <p:cNvCxnSpPr/>
          <p:nvPr/>
        </p:nvCxnSpPr>
        <p:spPr>
          <a:xfrm>
            <a:off x="307886" y="1521741"/>
            <a:ext cx="8543861" cy="1588"/>
          </a:xfrm>
          <a:prstGeom prst="line">
            <a:avLst/>
          </a:pr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  <p:pic>
        <p:nvPicPr>
          <p:cNvPr id="17" name="Bildobjekt 16" descr="SciLifeLab_logotyp_whit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2531" y="233737"/>
            <a:ext cx="1799215" cy="581421"/>
          </a:xfrm>
          <a:prstGeom prst="rect">
            <a:avLst/>
          </a:prstGeom>
        </p:spPr>
      </p:pic>
      <p:pic>
        <p:nvPicPr>
          <p:cNvPr id="19" name="Bildobjekt 18" descr="pattern_DNA.png"/>
          <p:cNvPicPr>
            <a:picLocks noChangeAspect="1"/>
          </p:cNvPicPr>
          <p:nvPr/>
        </p:nvPicPr>
        <p:blipFill>
          <a:blip r:embed="rId7"/>
          <a:srcRect l="16309" r="52907" b="38300"/>
          <a:stretch>
            <a:fillRect/>
          </a:stretch>
        </p:blipFill>
        <p:spPr>
          <a:xfrm>
            <a:off x="0" y="2262966"/>
            <a:ext cx="9144000" cy="45950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81" r:id="rId2"/>
    <p:sldLayoutId id="2147483682" r:id="rId3"/>
    <p:sldLayoutId id="2147483649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08/11/17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7580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/>
              <a:pPr/>
              <a:t>08/11/17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97DED537-10C4-8C40-8E87-51060FF45365}" type="slidenum">
              <a:rPr lang="sv-SE" smtClean="0"/>
              <a:pPr/>
              <a:t>‹#›</a:t>
            </a:fld>
            <a:endParaRPr lang="sv-SE" dirty="0"/>
          </a:p>
        </p:txBody>
      </p:sp>
      <p:cxnSp>
        <p:nvCxnSpPr>
          <p:cNvPr id="11" name="Rak 10"/>
          <p:cNvCxnSpPr/>
          <p:nvPr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2532" y="233737"/>
            <a:ext cx="1799214" cy="5814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/>
              <a:pPr/>
              <a:t>08/11/17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/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/>
        </p:nvSpPr>
        <p:spPr>
          <a:xfrm>
            <a:off x="0" y="-38266"/>
            <a:ext cx="9144000" cy="6896265"/>
          </a:xfrm>
          <a:prstGeom prst="rect">
            <a:avLst/>
          </a:prstGeom>
          <a:solidFill>
            <a:srgbClr val="88C9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" name="Rak 7"/>
          <p:cNvCxnSpPr/>
          <p:nvPr/>
        </p:nvCxnSpPr>
        <p:spPr>
          <a:xfrm>
            <a:off x="307886" y="1521741"/>
            <a:ext cx="8543861" cy="1588"/>
          </a:xfrm>
          <a:prstGeom prst="line">
            <a:avLst/>
          </a:pr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  <p:pic>
        <p:nvPicPr>
          <p:cNvPr id="17" name="Bildobjekt 16" descr="SciLifeLab_logotyp_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531" y="233737"/>
            <a:ext cx="1799215" cy="581421"/>
          </a:xfrm>
          <a:prstGeom prst="rect">
            <a:avLst/>
          </a:prstGeom>
        </p:spPr>
      </p:pic>
      <p:pic>
        <p:nvPicPr>
          <p:cNvPr id="19" name="Bildobjekt 18" descr="pattern_DNA.png"/>
          <p:cNvPicPr>
            <a:picLocks noChangeAspect="1"/>
          </p:cNvPicPr>
          <p:nvPr/>
        </p:nvPicPr>
        <p:blipFill>
          <a:blip r:embed="rId4"/>
          <a:srcRect l="16309" r="52907" b="38300"/>
          <a:stretch>
            <a:fillRect/>
          </a:stretch>
        </p:blipFill>
        <p:spPr>
          <a:xfrm>
            <a:off x="0" y="2262966"/>
            <a:ext cx="9144000" cy="45950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hyperlink" Target="https://github.com/KorfLab/Assemblathon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Illumina</a:t>
            </a:r>
            <a:r>
              <a:rPr lang="en-US" dirty="0" smtClean="0"/>
              <a:t> </a:t>
            </a:r>
            <a:r>
              <a:rPr lang="en-US" dirty="0" smtClean="0"/>
              <a:t>Assembly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845300" y="6356350"/>
            <a:ext cx="2298700" cy="365125"/>
          </a:xfrm>
          <a:prstGeom prst="rect">
            <a:avLst/>
          </a:prstGeom>
        </p:spPr>
        <p:txBody>
          <a:bodyPr/>
          <a:lstStyle/>
          <a:p>
            <a:fld id="{97DED537-10C4-8C40-8E87-51060FF45365}" type="slidenum">
              <a:rPr lang="sv-SE" smtClean="0"/>
              <a:pPr/>
              <a:t>1</a:t>
            </a:fld>
            <a:endParaRPr lang="sv-SE"/>
          </a:p>
        </p:txBody>
      </p:sp>
      <p:pic>
        <p:nvPicPr>
          <p:cNvPr id="10" name="Picture 9" descr="logga blå tex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838" y="590554"/>
            <a:ext cx="1808029" cy="935708"/>
          </a:xfrm>
          <a:prstGeom prst="rect">
            <a:avLst/>
          </a:prstGeom>
        </p:spPr>
      </p:pic>
      <p:pic>
        <p:nvPicPr>
          <p:cNvPr id="11" name="Picture 10" descr="Excelerat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532" y="5435601"/>
            <a:ext cx="2706624" cy="1066800"/>
          </a:xfrm>
          <a:prstGeom prst="rect">
            <a:avLst/>
          </a:prstGeom>
        </p:spPr>
      </p:pic>
      <p:pic>
        <p:nvPicPr>
          <p:cNvPr id="12" name="Picture 11" descr="Elixir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5435601"/>
            <a:ext cx="1409700" cy="106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8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biggest problem for short read assembly are repeats.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6482" b="39594"/>
          <a:stretch/>
        </p:blipFill>
        <p:spPr>
          <a:xfrm>
            <a:off x="846666" y="2135030"/>
            <a:ext cx="7450667" cy="445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46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627" t="21252" r="48440" b="43545"/>
          <a:stretch/>
        </p:blipFill>
        <p:spPr>
          <a:xfrm>
            <a:off x="959556" y="1806221"/>
            <a:ext cx="6702777" cy="4031748"/>
          </a:xfrm>
        </p:spPr>
      </p:pic>
    </p:spTree>
    <p:extLst>
      <p:ext uri="{BB962C8B-B14F-4D97-AF65-F5344CB8AC3E}">
        <p14:creationId xmlns:p14="http://schemas.microsoft.com/office/powerpoint/2010/main" val="1857044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9578" t="22132" r="5828" b="37605"/>
          <a:stretch/>
        </p:blipFill>
        <p:spPr>
          <a:xfrm>
            <a:off x="1340556" y="1862667"/>
            <a:ext cx="6335890" cy="4294325"/>
          </a:xfrm>
        </p:spPr>
      </p:pic>
    </p:spTree>
    <p:extLst>
      <p:ext uri="{BB962C8B-B14F-4D97-AF65-F5344CB8AC3E}">
        <p14:creationId xmlns:p14="http://schemas.microsoft.com/office/powerpoint/2010/main" val="2070976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886" t="60855" r="23500" b="11393"/>
          <a:stretch/>
        </p:blipFill>
        <p:spPr>
          <a:xfrm>
            <a:off x="307885" y="1722605"/>
            <a:ext cx="8541501" cy="2935705"/>
          </a:xfrm>
        </p:spPr>
      </p:pic>
    </p:spTree>
    <p:extLst>
      <p:ext uri="{BB962C8B-B14F-4D97-AF65-F5344CB8AC3E}">
        <p14:creationId xmlns:p14="http://schemas.microsoft.com/office/powerpoint/2010/main" val="1522437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k-</a:t>
            </a:r>
            <a:r>
              <a:rPr lang="en-US" dirty="0" err="1" smtClean="0"/>
              <a:t>mer</a:t>
            </a:r>
            <a:r>
              <a:rPr lang="en-US" dirty="0" smtClean="0"/>
              <a:t> 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886" y="1173870"/>
            <a:ext cx="8543861" cy="552890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 </a:t>
            </a:r>
            <a:r>
              <a:rPr lang="en-US" dirty="0" err="1" smtClean="0"/>
              <a:t>Bruijn</a:t>
            </a:r>
            <a:r>
              <a:rPr lang="en-US" dirty="0" smtClean="0"/>
              <a:t> Graph simplification is highly affected by your choice of k-</a:t>
            </a:r>
            <a:r>
              <a:rPr lang="en-US" dirty="0" err="1" smtClean="0"/>
              <a:t>mer</a:t>
            </a:r>
            <a:r>
              <a:rPr lang="en-US" dirty="0" smtClean="0"/>
              <a:t> size. </a:t>
            </a:r>
          </a:p>
          <a:p>
            <a:pPr lvl="1"/>
            <a:r>
              <a:rPr lang="en-US" dirty="0" smtClean="0"/>
              <a:t>Some tools explore multiple k-</a:t>
            </a:r>
            <a:r>
              <a:rPr lang="en-US" dirty="0" err="1" smtClean="0"/>
              <a:t>mer</a:t>
            </a:r>
            <a:r>
              <a:rPr lang="en-US" dirty="0" smtClean="0"/>
              <a:t> sizes</a:t>
            </a:r>
          </a:p>
          <a:p>
            <a:pPr lvl="1"/>
            <a:r>
              <a:rPr lang="en-US" dirty="0" smtClean="0"/>
              <a:t>Others only use one k-</a:t>
            </a:r>
            <a:r>
              <a:rPr lang="en-US" dirty="0" err="1" smtClean="0"/>
              <a:t>mer</a:t>
            </a:r>
            <a:r>
              <a:rPr lang="en-US" dirty="0" smtClean="0"/>
              <a:t> size.</a:t>
            </a:r>
          </a:p>
          <a:p>
            <a:endParaRPr lang="en-US" dirty="0"/>
          </a:p>
          <a:p>
            <a:r>
              <a:rPr lang="en-US" dirty="0" smtClean="0"/>
              <a:t>Small k-</a:t>
            </a:r>
            <a:r>
              <a:rPr lang="en-US" dirty="0" err="1" smtClean="0"/>
              <a:t>mer</a:t>
            </a:r>
            <a:r>
              <a:rPr lang="en-US" dirty="0" smtClean="0"/>
              <a:t> sizes result in lots of connections.</a:t>
            </a:r>
          </a:p>
          <a:p>
            <a:endParaRPr lang="en-US" dirty="0"/>
          </a:p>
          <a:p>
            <a:r>
              <a:rPr lang="en-US" dirty="0" smtClean="0"/>
              <a:t>Large k-</a:t>
            </a:r>
            <a:r>
              <a:rPr lang="en-US" dirty="0" err="1" smtClean="0"/>
              <a:t>mer</a:t>
            </a:r>
            <a:r>
              <a:rPr lang="en-US" dirty="0" smtClean="0"/>
              <a:t> sizes help resolve complex regions</a:t>
            </a:r>
          </a:p>
          <a:p>
            <a:pPr lvl="1"/>
            <a:r>
              <a:rPr lang="en-US" dirty="0" smtClean="0"/>
              <a:t>If the k-</a:t>
            </a:r>
            <a:r>
              <a:rPr lang="en-US" dirty="0" err="1" smtClean="0"/>
              <a:t>mer</a:t>
            </a:r>
            <a:r>
              <a:rPr lang="en-US" dirty="0" smtClean="0"/>
              <a:t> size is larger than the repeat, the repeat can be anchored in unique sequence on both sides. </a:t>
            </a:r>
          </a:p>
          <a:p>
            <a:pPr lvl="1"/>
            <a:r>
              <a:rPr lang="en-US" dirty="0" smtClean="0"/>
              <a:t>Errors mean connections between k-</a:t>
            </a:r>
            <a:r>
              <a:rPr lang="en-US" dirty="0" err="1" smtClean="0"/>
              <a:t>mers</a:t>
            </a:r>
            <a:r>
              <a:rPr lang="en-US" dirty="0" smtClean="0"/>
              <a:t> may be lost.</a:t>
            </a:r>
          </a:p>
          <a:p>
            <a:pPr lvl="1"/>
            <a:endParaRPr lang="en-US" dirty="0"/>
          </a:p>
          <a:p>
            <a:r>
              <a:rPr lang="en-US" dirty="0" smtClean="0"/>
              <a:t>Size selection can by guided by tools like K-</a:t>
            </a:r>
            <a:r>
              <a:rPr lang="en-US" dirty="0" err="1" smtClean="0"/>
              <a:t>mer</a:t>
            </a:r>
            <a:r>
              <a:rPr lang="en-US" dirty="0" smtClean="0"/>
              <a:t> Genie</a:t>
            </a:r>
          </a:p>
          <a:p>
            <a:endParaRPr lang="en-US" dirty="0"/>
          </a:p>
          <a:p>
            <a:r>
              <a:rPr lang="en-US" dirty="0" smtClean="0"/>
              <a:t>Best k depends entirely on the properties of your genome and the error rate in the reads.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362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k-</a:t>
            </a:r>
            <a:r>
              <a:rPr lang="en-US" dirty="0" err="1" smtClean="0"/>
              <a:t>mer</a:t>
            </a:r>
            <a:r>
              <a:rPr lang="en-US" dirty="0" smtClean="0"/>
              <a:t> size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0005" r="-20005"/>
          <a:stretch>
            <a:fillRect/>
          </a:stretch>
        </p:blipFill>
        <p:spPr>
          <a:xfrm>
            <a:off x="307887" y="1173870"/>
            <a:ext cx="4961804" cy="2876019"/>
          </a:xfrm>
        </p:spPr>
      </p:pic>
      <p:sp>
        <p:nvSpPr>
          <p:cNvPr id="5" name="TextBox 4"/>
          <p:cNvSpPr txBox="1"/>
          <p:nvPr/>
        </p:nvSpPr>
        <p:spPr>
          <a:xfrm>
            <a:off x="550333" y="1608667"/>
            <a:ext cx="81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 = 51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388" y="1173870"/>
            <a:ext cx="3322358" cy="27558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13111" y="1608667"/>
            <a:ext cx="81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  <a:r>
              <a:rPr lang="en-US" dirty="0" smtClean="0"/>
              <a:t> = 61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239" y="4225355"/>
            <a:ext cx="2921000" cy="26326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0333" y="4543778"/>
            <a:ext cx="81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 = 81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9621" y="4361088"/>
            <a:ext cx="2593459" cy="24969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13111" y="4543778"/>
            <a:ext cx="81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 = 91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07885" y="989204"/>
            <a:ext cx="3079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R. Wick. Effect of k-</a:t>
            </a:r>
            <a:r>
              <a:rPr lang="en-US" dirty="0" err="1" smtClean="0"/>
              <a:t>mer</a:t>
            </a:r>
            <a:r>
              <a:rPr lang="en-US" dirty="0" smtClean="0"/>
              <a:t> 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546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Many short read assemblers available</a:t>
            </a:r>
          </a:p>
          <a:p>
            <a:pPr lvl="1"/>
            <a:r>
              <a:rPr lang="en-US" dirty="0" smtClean="0"/>
              <a:t>Spades</a:t>
            </a:r>
          </a:p>
          <a:p>
            <a:pPr lvl="2"/>
            <a:r>
              <a:rPr lang="en-US" dirty="0" smtClean="0"/>
              <a:t>Often produces the best assembly for small genomes.</a:t>
            </a:r>
          </a:p>
          <a:p>
            <a:pPr lvl="2"/>
            <a:r>
              <a:rPr lang="en-US" dirty="0" smtClean="0"/>
              <a:t>Explores multiple k-</a:t>
            </a:r>
            <a:r>
              <a:rPr lang="en-US" dirty="0" err="1" smtClean="0"/>
              <a:t>mer</a:t>
            </a:r>
            <a:r>
              <a:rPr lang="en-US" dirty="0" smtClean="0"/>
              <a:t> sizes and merges results.</a:t>
            </a:r>
          </a:p>
          <a:p>
            <a:pPr lvl="2"/>
            <a:r>
              <a:rPr lang="en-US" dirty="0" smtClean="0"/>
              <a:t>Handles single cell, plasmid, and meta-genome assembly too. </a:t>
            </a:r>
          </a:p>
          <a:p>
            <a:pPr lvl="2"/>
            <a:r>
              <a:rPr lang="en-US" dirty="0" smtClean="0"/>
              <a:t>Can use long reads in scaffolding.</a:t>
            </a:r>
          </a:p>
          <a:p>
            <a:pPr lvl="1"/>
            <a:r>
              <a:rPr lang="en-US" dirty="0" err="1" smtClean="0"/>
              <a:t>AllPaths</a:t>
            </a:r>
            <a:r>
              <a:rPr lang="en-US" dirty="0" smtClean="0"/>
              <a:t>-LG</a:t>
            </a:r>
          </a:p>
          <a:p>
            <a:pPr lvl="2"/>
            <a:r>
              <a:rPr lang="en-US" dirty="0" smtClean="0"/>
              <a:t>Suitable for large genomes</a:t>
            </a:r>
          </a:p>
          <a:p>
            <a:pPr lvl="2"/>
            <a:r>
              <a:rPr lang="en-US" dirty="0" smtClean="0"/>
              <a:t>Requires specific </a:t>
            </a:r>
            <a:r>
              <a:rPr lang="en-US" dirty="0" err="1" smtClean="0"/>
              <a:t>Illumina</a:t>
            </a:r>
            <a:r>
              <a:rPr lang="en-US" dirty="0" smtClean="0"/>
              <a:t> libraries</a:t>
            </a:r>
          </a:p>
          <a:p>
            <a:pPr lvl="1"/>
            <a:r>
              <a:rPr lang="en-US" dirty="0" err="1" smtClean="0"/>
              <a:t>MaSuRCA</a:t>
            </a:r>
            <a:endParaRPr lang="en-US" dirty="0" smtClean="0"/>
          </a:p>
          <a:p>
            <a:pPr lvl="2"/>
            <a:r>
              <a:rPr lang="en-US" dirty="0" smtClean="0"/>
              <a:t>Suitable for very large genomes</a:t>
            </a:r>
          </a:p>
          <a:p>
            <a:pPr lvl="2"/>
            <a:r>
              <a:rPr lang="en-US" dirty="0" smtClean="0"/>
              <a:t>Sometimes over-assembles</a:t>
            </a:r>
          </a:p>
          <a:p>
            <a:pPr lvl="1"/>
            <a:r>
              <a:rPr lang="en-US" dirty="0" smtClean="0"/>
              <a:t>Abyss</a:t>
            </a:r>
          </a:p>
          <a:p>
            <a:pPr lvl="2"/>
            <a:r>
              <a:rPr lang="en-US" dirty="0" smtClean="0"/>
              <a:t>Suitable for very large genomes</a:t>
            </a:r>
          </a:p>
          <a:p>
            <a:pPr lvl="1"/>
            <a:r>
              <a:rPr lang="en-US" dirty="0" smtClean="0"/>
              <a:t>Soap de novo</a:t>
            </a:r>
          </a:p>
          <a:p>
            <a:pPr lvl="2"/>
            <a:r>
              <a:rPr lang="en-US" dirty="0" smtClean="0"/>
              <a:t>Suitable for large genomes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1572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Honorable mentions</a:t>
            </a:r>
          </a:p>
          <a:p>
            <a:pPr lvl="1"/>
            <a:r>
              <a:rPr lang="en-US" dirty="0" err="1" smtClean="0"/>
              <a:t>Discovar</a:t>
            </a:r>
            <a:r>
              <a:rPr lang="en-US" dirty="0" smtClean="0"/>
              <a:t> - requires specialized overlapping PCR-free </a:t>
            </a:r>
            <a:r>
              <a:rPr lang="en-US" dirty="0" err="1" smtClean="0"/>
              <a:t>Illumina</a:t>
            </a:r>
            <a:r>
              <a:rPr lang="en-US" dirty="0" smtClean="0"/>
              <a:t> libraries</a:t>
            </a:r>
          </a:p>
          <a:p>
            <a:pPr lvl="1"/>
            <a:r>
              <a:rPr lang="en-US" dirty="0" smtClean="0"/>
              <a:t>Velvet - Formerly popular bacterial assembler</a:t>
            </a:r>
          </a:p>
          <a:p>
            <a:pPr lvl="1"/>
            <a:r>
              <a:rPr lang="en-US" dirty="0" smtClean="0"/>
              <a:t>SGA - Experimental string graph assembler</a:t>
            </a:r>
          </a:p>
          <a:p>
            <a:pPr lvl="1"/>
            <a:r>
              <a:rPr lang="en-US" dirty="0" smtClean="0"/>
              <a:t>Mira - Flexible assembler for many different platforms</a:t>
            </a:r>
          </a:p>
          <a:p>
            <a:pPr lvl="1"/>
            <a:r>
              <a:rPr lang="en-US" dirty="0" err="1" smtClean="0"/>
              <a:t>Platanus</a:t>
            </a:r>
            <a:r>
              <a:rPr lang="en-US" dirty="0" smtClean="0"/>
              <a:t> - Assembler that claims to work with high </a:t>
            </a:r>
            <a:r>
              <a:rPr lang="en-US" dirty="0" err="1" smtClean="0"/>
              <a:t>heterozygosity</a:t>
            </a:r>
            <a:endParaRPr lang="en-US" dirty="0" smtClean="0"/>
          </a:p>
          <a:p>
            <a:pPr lvl="1"/>
            <a:r>
              <a:rPr lang="en-US" dirty="0" smtClean="0"/>
              <a:t>CLC Workbench (not free like some others) - often performs well in comparative assessments</a:t>
            </a:r>
          </a:p>
          <a:p>
            <a:pPr lvl="1"/>
            <a:r>
              <a:rPr lang="en-US" dirty="0" smtClean="0"/>
              <a:t>And many more 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850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 Tools - </a:t>
            </a:r>
            <a:r>
              <a:rPr lang="en-US" dirty="0" err="1" smtClean="0"/>
              <a:t>Unicycler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83" b="46040"/>
          <a:stretch/>
        </p:blipFill>
        <p:spPr>
          <a:xfrm>
            <a:off x="195086" y="1114778"/>
            <a:ext cx="8543925" cy="5616222"/>
          </a:xfrm>
        </p:spPr>
      </p:pic>
    </p:spTree>
    <p:extLst>
      <p:ext uri="{BB962C8B-B14F-4D97-AF65-F5344CB8AC3E}">
        <p14:creationId xmlns:p14="http://schemas.microsoft.com/office/powerpoint/2010/main" val="3816684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 Tools - </a:t>
            </a:r>
            <a:r>
              <a:rPr lang="en-US" dirty="0" err="1" smtClean="0"/>
              <a:t>Unicycler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4389" b="1"/>
          <a:stretch/>
        </p:blipFill>
        <p:spPr>
          <a:xfrm>
            <a:off x="307886" y="1354667"/>
            <a:ext cx="8543861" cy="4771496"/>
          </a:xfrm>
        </p:spPr>
      </p:pic>
    </p:spTree>
    <p:extLst>
      <p:ext uri="{BB962C8B-B14F-4D97-AF65-F5344CB8AC3E}">
        <p14:creationId xmlns:p14="http://schemas.microsoft.com/office/powerpoint/2010/main" val="818074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types of </a:t>
            </a:r>
            <a:r>
              <a:rPr lang="en-US" dirty="0" err="1" smtClean="0"/>
              <a:t>Illumina</a:t>
            </a:r>
            <a:r>
              <a:rPr lang="en-US" dirty="0" smtClean="0"/>
              <a:t> data</a:t>
            </a:r>
          </a:p>
          <a:p>
            <a:r>
              <a:rPr lang="en-US" dirty="0" smtClean="0"/>
              <a:t>Methods of assembly</a:t>
            </a:r>
          </a:p>
          <a:p>
            <a:pPr lvl="1"/>
            <a:r>
              <a:rPr lang="en-US" dirty="0" smtClean="0"/>
              <a:t>Repeats</a:t>
            </a:r>
          </a:p>
          <a:p>
            <a:pPr lvl="1"/>
            <a:r>
              <a:rPr lang="en-US" dirty="0" smtClean="0"/>
              <a:t>Selecting k-</a:t>
            </a:r>
            <a:r>
              <a:rPr lang="en-US" dirty="0" err="1" smtClean="0"/>
              <a:t>mer</a:t>
            </a:r>
            <a:r>
              <a:rPr lang="en-US" dirty="0" smtClean="0"/>
              <a:t> size	</a:t>
            </a:r>
            <a:endParaRPr lang="en-US" dirty="0" smtClean="0"/>
          </a:p>
          <a:p>
            <a:r>
              <a:rPr lang="en-US" dirty="0" smtClean="0"/>
              <a:t>Assembly Tools</a:t>
            </a:r>
          </a:p>
          <a:p>
            <a:r>
              <a:rPr lang="en-US" dirty="0" smtClean="0"/>
              <a:t>Assembly Diagnostics</a:t>
            </a:r>
          </a:p>
          <a:p>
            <a:r>
              <a:rPr lang="en-US" dirty="0" smtClean="0"/>
              <a:t>Assembly Polishing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10799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Error correction is often a primary stage in many assemblers</a:t>
            </a:r>
          </a:p>
          <a:p>
            <a:pPr lvl="1"/>
            <a:r>
              <a:rPr lang="en-US" dirty="0" smtClean="0"/>
              <a:t>Assemblers:</a:t>
            </a:r>
          </a:p>
          <a:p>
            <a:pPr lvl="2"/>
            <a:r>
              <a:rPr lang="en-US" dirty="0" smtClean="0"/>
              <a:t>Spades </a:t>
            </a:r>
          </a:p>
          <a:p>
            <a:pPr lvl="2"/>
            <a:r>
              <a:rPr lang="en-US" dirty="0" err="1" smtClean="0"/>
              <a:t>Allpaths</a:t>
            </a:r>
            <a:endParaRPr lang="en-US" dirty="0"/>
          </a:p>
          <a:p>
            <a:pPr lvl="2"/>
            <a:r>
              <a:rPr lang="en-US" dirty="0" err="1" smtClean="0"/>
              <a:t>MaSuRCA</a:t>
            </a:r>
            <a:endParaRPr lang="en-US" dirty="0" smtClean="0"/>
          </a:p>
          <a:p>
            <a:pPr lvl="1"/>
            <a:r>
              <a:rPr lang="en-US" dirty="0" smtClean="0"/>
              <a:t>Datasets for these assemblers should not be filtered (except adapter trimmed)</a:t>
            </a:r>
          </a:p>
          <a:p>
            <a:endParaRPr lang="en-US" dirty="0" smtClean="0"/>
          </a:p>
          <a:p>
            <a:r>
              <a:rPr lang="en-US" dirty="0" smtClean="0"/>
              <a:t>Stand alone short read error correction tools</a:t>
            </a:r>
          </a:p>
          <a:p>
            <a:pPr lvl="1"/>
            <a:r>
              <a:rPr lang="en-US" dirty="0" smtClean="0"/>
              <a:t>Quake</a:t>
            </a:r>
          </a:p>
          <a:p>
            <a:pPr lvl="1"/>
            <a:r>
              <a:rPr lang="en-US" dirty="0" smtClean="0"/>
              <a:t>Reptile</a:t>
            </a:r>
          </a:p>
          <a:p>
            <a:pPr lvl="1"/>
            <a:r>
              <a:rPr lang="en-US" dirty="0" err="1" smtClean="0"/>
              <a:t>QuorUM</a:t>
            </a:r>
            <a:endParaRPr lang="en-US" dirty="0" smtClean="0"/>
          </a:p>
          <a:p>
            <a:pPr lvl="1"/>
            <a:r>
              <a:rPr lang="en-US" dirty="0" err="1" smtClean="0"/>
              <a:t>LoRMA</a:t>
            </a:r>
            <a:endParaRPr lang="en-US" dirty="0" smtClean="0"/>
          </a:p>
          <a:p>
            <a:pPr lvl="1"/>
            <a:r>
              <a:rPr lang="en-US" dirty="0" smtClean="0"/>
              <a:t>Hammer</a:t>
            </a:r>
          </a:p>
          <a:p>
            <a:pPr lvl="1"/>
            <a:r>
              <a:rPr lang="en-US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90758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Assembly Diagnostics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Assembly Size</a:t>
            </a:r>
          </a:p>
          <a:p>
            <a:pPr lvl="1"/>
            <a:r>
              <a:rPr lang="en-US" dirty="0" err="1" smtClean="0"/>
              <a:t>Assemblathon</a:t>
            </a:r>
            <a:r>
              <a:rPr lang="en-US" dirty="0"/>
              <a:t> Script (</a:t>
            </a:r>
            <a:r>
              <a:rPr lang="en-US" dirty="0">
                <a:hlinkClick r:id="rId2"/>
              </a:rPr>
              <a:t>https://github.com/KorfLab/</a:t>
            </a:r>
            <a:r>
              <a:rPr lang="en-US" dirty="0" smtClean="0">
                <a:hlinkClick r:id="rId2"/>
              </a:rPr>
              <a:t>Assemblathon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Quast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8595" y="2570028"/>
            <a:ext cx="779348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Courier"/>
                <a:cs typeface="Courier"/>
              </a:rPr>
              <a:t>         Number </a:t>
            </a:r>
            <a:r>
              <a:rPr lang="en-US" dirty="0">
                <a:solidFill>
                  <a:prstClr val="black"/>
                </a:solidFill>
                <a:latin typeface="Courier"/>
                <a:cs typeface="Courier"/>
              </a:rPr>
              <a:t>of scaffolds        556</a:t>
            </a:r>
          </a:p>
          <a:p>
            <a:r>
              <a:rPr lang="en-US" dirty="0">
                <a:solidFill>
                  <a:prstClr val="black"/>
                </a:solidFill>
                <a:latin typeface="Courier"/>
                <a:cs typeface="Courier"/>
              </a:rPr>
              <a:t>      Total size of scaffolds   31318563</a:t>
            </a:r>
          </a:p>
          <a:p>
            <a:r>
              <a:rPr lang="en-US" dirty="0">
                <a:solidFill>
                  <a:prstClr val="black"/>
                </a:solidFill>
                <a:latin typeface="Courier"/>
                <a:cs typeface="Courier"/>
              </a:rPr>
              <a:t>             Longest scaffold     447934</a:t>
            </a:r>
          </a:p>
          <a:p>
            <a:r>
              <a:rPr lang="en-US" dirty="0">
                <a:solidFill>
                  <a:prstClr val="black"/>
                </a:solidFill>
                <a:latin typeface="Courier"/>
                <a:cs typeface="Courier"/>
              </a:rPr>
              <a:t>            Shortest scaffold       8580</a:t>
            </a:r>
          </a:p>
          <a:p>
            <a:r>
              <a:rPr lang="en-US" dirty="0">
                <a:solidFill>
                  <a:prstClr val="black"/>
                </a:solidFill>
                <a:latin typeface="Courier"/>
                <a:cs typeface="Courier"/>
              </a:rPr>
              <a:t>  Number of scaffolds &gt; 1K </a:t>
            </a:r>
            <a:r>
              <a:rPr lang="en-US" dirty="0" err="1">
                <a:solidFill>
                  <a:prstClr val="black"/>
                </a:solidFill>
                <a:latin typeface="Courier"/>
                <a:cs typeface="Courier"/>
              </a:rPr>
              <a:t>nt</a:t>
            </a:r>
            <a:r>
              <a:rPr lang="en-US" dirty="0">
                <a:solidFill>
                  <a:prstClr val="black"/>
                </a:solidFill>
                <a:latin typeface="Courier"/>
                <a:cs typeface="Courier"/>
              </a:rPr>
              <a:t>        556 100.0%</a:t>
            </a:r>
          </a:p>
          <a:p>
            <a:r>
              <a:rPr lang="en-US" dirty="0">
                <a:solidFill>
                  <a:prstClr val="black"/>
                </a:solidFill>
                <a:latin typeface="Courier"/>
                <a:cs typeface="Courier"/>
              </a:rPr>
              <a:t> Number of scaffolds &gt; 10K </a:t>
            </a:r>
            <a:r>
              <a:rPr lang="en-US" dirty="0" err="1">
                <a:solidFill>
                  <a:prstClr val="black"/>
                </a:solidFill>
                <a:latin typeface="Courier"/>
                <a:cs typeface="Courier"/>
              </a:rPr>
              <a:t>nt</a:t>
            </a:r>
            <a:r>
              <a:rPr lang="en-US" dirty="0">
                <a:solidFill>
                  <a:prstClr val="black"/>
                </a:solidFill>
                <a:latin typeface="Courier"/>
                <a:cs typeface="Courier"/>
              </a:rPr>
              <a:t>        555  99.8%</a:t>
            </a:r>
          </a:p>
          <a:p>
            <a:r>
              <a:rPr lang="en-US" dirty="0">
                <a:solidFill>
                  <a:prstClr val="black"/>
                </a:solidFill>
                <a:latin typeface="Courier"/>
                <a:cs typeface="Courier"/>
              </a:rPr>
              <a:t>Number of scaffolds &gt; 100K </a:t>
            </a:r>
            <a:r>
              <a:rPr lang="en-US" dirty="0" err="1">
                <a:solidFill>
                  <a:prstClr val="black"/>
                </a:solidFill>
                <a:latin typeface="Courier"/>
                <a:cs typeface="Courier"/>
              </a:rPr>
              <a:t>nt</a:t>
            </a:r>
            <a:r>
              <a:rPr lang="en-US" dirty="0">
                <a:solidFill>
                  <a:prstClr val="black"/>
                </a:solidFill>
                <a:latin typeface="Courier"/>
                <a:cs typeface="Courier"/>
              </a:rPr>
              <a:t>         38   6.8%</a:t>
            </a:r>
          </a:p>
          <a:p>
            <a:r>
              <a:rPr lang="en-US" dirty="0">
                <a:solidFill>
                  <a:prstClr val="black"/>
                </a:solidFill>
                <a:latin typeface="Courier"/>
                <a:cs typeface="Courier"/>
              </a:rPr>
              <a:t>  Number of scaffolds &gt; 1M </a:t>
            </a:r>
            <a:r>
              <a:rPr lang="en-US" dirty="0" err="1">
                <a:solidFill>
                  <a:prstClr val="black"/>
                </a:solidFill>
                <a:latin typeface="Courier"/>
                <a:cs typeface="Courier"/>
              </a:rPr>
              <a:t>nt</a:t>
            </a:r>
            <a:r>
              <a:rPr lang="en-US" dirty="0">
                <a:solidFill>
                  <a:prstClr val="black"/>
                </a:solidFill>
                <a:latin typeface="Courier"/>
                <a:cs typeface="Courier"/>
              </a:rPr>
              <a:t>          0   0.0%</a:t>
            </a:r>
          </a:p>
          <a:p>
            <a:r>
              <a:rPr lang="en-US" dirty="0">
                <a:solidFill>
                  <a:prstClr val="black"/>
                </a:solidFill>
                <a:latin typeface="Courier"/>
                <a:cs typeface="Courier"/>
              </a:rPr>
              <a:t> Number of scaffolds &gt; 10M </a:t>
            </a:r>
            <a:r>
              <a:rPr lang="en-US" dirty="0" err="1">
                <a:solidFill>
                  <a:prstClr val="black"/>
                </a:solidFill>
                <a:latin typeface="Courier"/>
                <a:cs typeface="Courier"/>
              </a:rPr>
              <a:t>nt</a:t>
            </a:r>
            <a:r>
              <a:rPr lang="en-US" dirty="0">
                <a:solidFill>
                  <a:prstClr val="black"/>
                </a:solidFill>
                <a:latin typeface="Courier"/>
                <a:cs typeface="Courier"/>
              </a:rPr>
              <a:t>          0   0.0%</a:t>
            </a:r>
          </a:p>
          <a:p>
            <a:r>
              <a:rPr lang="en-US" dirty="0">
                <a:solidFill>
                  <a:prstClr val="black"/>
                </a:solidFill>
                <a:latin typeface="Courier"/>
                <a:cs typeface="Courier"/>
              </a:rPr>
              <a:t>           Mean scaffold size      56328</a:t>
            </a:r>
          </a:p>
          <a:p>
            <a:r>
              <a:rPr lang="en-US" dirty="0">
                <a:solidFill>
                  <a:prstClr val="black"/>
                </a:solidFill>
                <a:latin typeface="Courier"/>
                <a:cs typeface="Courier"/>
              </a:rPr>
              <a:t>         Median scaffold size      43995</a:t>
            </a:r>
          </a:p>
          <a:p>
            <a:r>
              <a:rPr lang="en-US" dirty="0">
                <a:solidFill>
                  <a:prstClr val="black"/>
                </a:solidFill>
                <a:latin typeface="Courier"/>
                <a:cs typeface="Courier"/>
              </a:rPr>
              <a:t>          N50 scaffold length      60037</a:t>
            </a:r>
          </a:p>
          <a:p>
            <a:r>
              <a:rPr lang="en-US" dirty="0">
                <a:solidFill>
                  <a:prstClr val="black"/>
                </a:solidFill>
                <a:latin typeface="Courier"/>
                <a:cs typeface="Courier"/>
              </a:rPr>
              <a:t>           L50 scaffold count        152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75780" y="2849223"/>
            <a:ext cx="2520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Arial"/>
              </a:rPr>
              <a:t>Expected genome size</a:t>
            </a:r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cxnSp>
        <p:nvCxnSpPr>
          <p:cNvPr id="8" name="Straight Arrow Connector 7"/>
          <p:cNvCxnSpPr>
            <a:stCxn id="5" idx="1"/>
          </p:cNvCxnSpPr>
          <p:nvPr/>
        </p:nvCxnSpPr>
        <p:spPr>
          <a:xfrm flipH="1">
            <a:off x="5969001" y="3033889"/>
            <a:ext cx="606779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694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Assembly Diagnostics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Assembly Graph</a:t>
            </a:r>
          </a:p>
          <a:p>
            <a:pPr lvl="1"/>
            <a:r>
              <a:rPr lang="en-US" dirty="0"/>
              <a:t>Check connectedness of </a:t>
            </a:r>
            <a:r>
              <a:rPr lang="en-US" dirty="0" err="1" smtClean="0"/>
              <a:t>contigs</a:t>
            </a:r>
            <a:endParaRPr lang="en-US" dirty="0" smtClean="0"/>
          </a:p>
          <a:p>
            <a:pPr lvl="2"/>
            <a:r>
              <a:rPr lang="en-US" dirty="0" smtClean="0"/>
              <a:t>Bandage</a:t>
            </a:r>
            <a:endParaRPr lang="en-US" dirty="0"/>
          </a:p>
          <a:p>
            <a:pPr lvl="2"/>
            <a:r>
              <a:rPr lang="en-US" dirty="0" smtClean="0"/>
              <a:t>Created from GFA output</a:t>
            </a:r>
          </a:p>
          <a:p>
            <a:pPr lvl="2"/>
            <a:r>
              <a:rPr lang="en-US" dirty="0" smtClean="0"/>
              <a:t>Not supported by all assemblers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22</a:t>
            </a:fld>
            <a:endParaRPr lang="sv-S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798" y="1173870"/>
            <a:ext cx="3234148" cy="22304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03" y="3953113"/>
            <a:ext cx="8184444" cy="21730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03563" y="6352143"/>
            <a:ext cx="74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Good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87333" y="6356350"/>
            <a:ext cx="51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27090" y="6356350"/>
            <a:ext cx="595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468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 Polishing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27" r="-3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68912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 whether your reads need pre-processing or if the assembler does it. </a:t>
            </a:r>
          </a:p>
          <a:p>
            <a:r>
              <a:rPr lang="en-US" dirty="0" smtClean="0"/>
              <a:t>Use a variety of assemblers (and settings). </a:t>
            </a:r>
          </a:p>
          <a:p>
            <a:pPr lvl="1"/>
            <a:r>
              <a:rPr lang="en-US" dirty="0" smtClean="0"/>
              <a:t>Some assemblers handle certain properties in genomes better than others.</a:t>
            </a:r>
            <a:endParaRPr lang="en-US" dirty="0"/>
          </a:p>
          <a:p>
            <a:pPr lvl="1"/>
            <a:r>
              <a:rPr lang="en-US" dirty="0" smtClean="0"/>
              <a:t>Explore multiple values of k-</a:t>
            </a:r>
            <a:r>
              <a:rPr lang="en-US" dirty="0" err="1" smtClean="0"/>
              <a:t>mer</a:t>
            </a:r>
            <a:r>
              <a:rPr lang="en-US" dirty="0" smtClean="0"/>
              <a:t> size for de </a:t>
            </a:r>
            <a:r>
              <a:rPr lang="en-US" dirty="0" err="1" smtClean="0"/>
              <a:t>Bruijn</a:t>
            </a:r>
            <a:r>
              <a:rPr lang="en-US" dirty="0" smtClean="0"/>
              <a:t> graph assemblers. </a:t>
            </a:r>
          </a:p>
          <a:p>
            <a:r>
              <a:rPr lang="en-US" dirty="0" smtClean="0"/>
              <a:t>Check the basic assembly statistics.</a:t>
            </a:r>
          </a:p>
          <a:p>
            <a:r>
              <a:rPr lang="en-US" dirty="0" smtClean="0"/>
              <a:t>Check assembly graph properties if you can.</a:t>
            </a:r>
          </a:p>
          <a:p>
            <a:r>
              <a:rPr lang="en-US" dirty="0" smtClean="0"/>
              <a:t>Select your best assemblies.</a:t>
            </a:r>
          </a:p>
          <a:p>
            <a:r>
              <a:rPr lang="en-US" dirty="0" smtClean="0"/>
              <a:t>Polish your assemblies</a:t>
            </a:r>
          </a:p>
          <a:p>
            <a:r>
              <a:rPr lang="en-US" dirty="0" smtClean="0"/>
              <a:t>Assess correctness.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269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Illumina</a:t>
            </a:r>
            <a:r>
              <a:rPr lang="en-US" dirty="0"/>
              <a:t> </a:t>
            </a:r>
            <a:r>
              <a:rPr lang="en-US" dirty="0" smtClean="0"/>
              <a:t>Sequencing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Paired end </a:t>
            </a:r>
            <a:r>
              <a:rPr lang="en-US" dirty="0" err="1" smtClean="0"/>
              <a:t>Illumina</a:t>
            </a:r>
            <a:r>
              <a:rPr lang="en-US" dirty="0" smtClean="0"/>
              <a:t> library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8595"/>
            <a:ext cx="9144000" cy="376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00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Illumina</a:t>
            </a:r>
            <a:r>
              <a:rPr lang="en-US" dirty="0"/>
              <a:t> </a:t>
            </a:r>
            <a:r>
              <a:rPr lang="en-US" dirty="0" smtClean="0"/>
              <a:t>Sequencing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Mate pair </a:t>
            </a:r>
            <a:r>
              <a:rPr lang="en-US" dirty="0" err="1" smtClean="0"/>
              <a:t>Illumina</a:t>
            </a:r>
            <a:r>
              <a:rPr lang="en-US" dirty="0" smtClean="0"/>
              <a:t> library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2191084"/>
            <a:ext cx="6551863" cy="44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008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of assembly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Shear and sequence the DNA.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Find overlaps in the reads and construct an assembly graph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Simply the assembly 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166" y="1641827"/>
            <a:ext cx="1728611" cy="117545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513667" y="2328333"/>
            <a:ext cx="1354666" cy="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037667" y="1763889"/>
            <a:ext cx="804333" cy="0"/>
          </a:xfrm>
          <a:prstGeom prst="line">
            <a:avLst/>
          </a:prstGeom>
          <a:ln w="38100" cmpd="sng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147734" y="2678289"/>
            <a:ext cx="804333" cy="0"/>
          </a:xfrm>
          <a:prstGeom prst="line">
            <a:avLst/>
          </a:prstGeom>
          <a:ln w="38100" cmpd="sng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190067" y="2077156"/>
            <a:ext cx="804333" cy="0"/>
          </a:xfrm>
          <a:prstGeom prst="line">
            <a:avLst/>
          </a:prstGeom>
          <a:ln w="38100" cmpd="sng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282267" y="2068689"/>
            <a:ext cx="804333" cy="0"/>
          </a:xfrm>
          <a:prstGeom prst="line">
            <a:avLst/>
          </a:prstGeom>
          <a:ln w="38100" cmpd="sng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995334" y="2328333"/>
            <a:ext cx="804333" cy="0"/>
          </a:xfrm>
          <a:prstGeom prst="line">
            <a:avLst/>
          </a:prstGeom>
          <a:ln w="38100" cmpd="sng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960534" y="2525889"/>
            <a:ext cx="804333" cy="0"/>
          </a:xfrm>
          <a:prstGeom prst="line">
            <a:avLst/>
          </a:prstGeom>
          <a:ln w="38100" cmpd="sng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177843" y="1845740"/>
            <a:ext cx="804333" cy="0"/>
          </a:xfrm>
          <a:prstGeom prst="line">
            <a:avLst/>
          </a:prstGeom>
          <a:ln w="38100" cmpd="sng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616700" y="2328333"/>
            <a:ext cx="804333" cy="0"/>
          </a:xfrm>
          <a:prstGeom prst="line">
            <a:avLst/>
          </a:prstGeom>
          <a:ln w="38100" cmpd="sng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365957" y="4032957"/>
            <a:ext cx="804333" cy="0"/>
          </a:xfrm>
          <a:prstGeom prst="line">
            <a:avLst/>
          </a:prstGeom>
          <a:ln w="38100" cmpd="sng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268633" y="1619249"/>
            <a:ext cx="804333" cy="0"/>
          </a:xfrm>
          <a:prstGeom prst="line">
            <a:avLst/>
          </a:prstGeom>
          <a:ln w="38100" cmpd="sng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086600" y="1919118"/>
            <a:ext cx="804333" cy="0"/>
          </a:xfrm>
          <a:prstGeom prst="line">
            <a:avLst/>
          </a:prstGeom>
          <a:ln w="38100" cmpd="sng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976534" y="2525889"/>
            <a:ext cx="804333" cy="0"/>
          </a:xfrm>
          <a:prstGeom prst="line">
            <a:avLst/>
          </a:prstGeom>
          <a:ln w="38100" cmpd="sng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758726" y="4032957"/>
            <a:ext cx="804333" cy="0"/>
          </a:xfrm>
          <a:prstGeom prst="line">
            <a:avLst/>
          </a:prstGeom>
          <a:ln w="38100" cmpd="sng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579037" y="3715454"/>
            <a:ext cx="804333" cy="0"/>
          </a:xfrm>
          <a:prstGeom prst="line">
            <a:avLst/>
          </a:prstGeom>
          <a:ln w="38100" cmpd="sng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164645" y="3868559"/>
            <a:ext cx="804333" cy="0"/>
          </a:xfrm>
          <a:prstGeom prst="line">
            <a:avLst/>
          </a:prstGeom>
          <a:ln w="38100" cmpd="sng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670799" y="2328333"/>
            <a:ext cx="804333" cy="0"/>
          </a:xfrm>
          <a:prstGeom prst="line">
            <a:avLst/>
          </a:prstGeom>
          <a:ln w="38100" cmpd="sng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826023" y="2678289"/>
            <a:ext cx="804333" cy="0"/>
          </a:xfrm>
          <a:prstGeom prst="line">
            <a:avLst/>
          </a:prstGeom>
          <a:ln w="38100" cmpd="sng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07886" y="4049183"/>
            <a:ext cx="804333" cy="0"/>
          </a:xfrm>
          <a:prstGeom prst="line">
            <a:avLst/>
          </a:prstGeom>
          <a:ln w="38100" cmpd="sng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566812" y="3715454"/>
            <a:ext cx="804333" cy="0"/>
          </a:xfrm>
          <a:prstGeom prst="line">
            <a:avLst/>
          </a:prstGeom>
          <a:ln w="38100" cmpd="sng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963790" y="3853743"/>
            <a:ext cx="804333" cy="0"/>
          </a:xfrm>
          <a:prstGeom prst="line">
            <a:avLst/>
          </a:prstGeom>
          <a:ln w="38100" cmpd="sng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61624" y="3715454"/>
            <a:ext cx="804333" cy="0"/>
          </a:xfrm>
          <a:prstGeom prst="line">
            <a:avLst/>
          </a:prstGeom>
          <a:ln w="38100" cmpd="sng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563059" y="3853743"/>
            <a:ext cx="1354666" cy="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5517444" y="3873497"/>
            <a:ext cx="169334" cy="1594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980286" y="3865033"/>
            <a:ext cx="169334" cy="1792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460060" y="3865033"/>
            <a:ext cx="169334" cy="1792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897501" y="3639257"/>
            <a:ext cx="169334" cy="1792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7377288" y="3625847"/>
            <a:ext cx="169334" cy="1792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6897509" y="4095750"/>
            <a:ext cx="169334" cy="1792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7336366" y="4099278"/>
            <a:ext cx="169334" cy="1792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847188" y="3625847"/>
            <a:ext cx="169334" cy="1792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8305798" y="3873497"/>
            <a:ext cx="169334" cy="1792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8682413" y="3853743"/>
            <a:ext cx="169334" cy="1792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>
            <a:endCxn id="32" idx="2"/>
          </p:cNvCxnSpPr>
          <p:nvPr/>
        </p:nvCxnSpPr>
        <p:spPr>
          <a:xfrm>
            <a:off x="5686778" y="3954640"/>
            <a:ext cx="293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163731" y="3965930"/>
            <a:ext cx="293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052724" y="4191706"/>
            <a:ext cx="293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080946" y="3726043"/>
            <a:ext cx="293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7546609" y="3726043"/>
            <a:ext cx="293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8435602" y="3951819"/>
            <a:ext cx="293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endCxn id="34" idx="3"/>
          </p:cNvCxnSpPr>
          <p:nvPr/>
        </p:nvCxnSpPr>
        <p:spPr>
          <a:xfrm flipV="1">
            <a:off x="6615283" y="3792226"/>
            <a:ext cx="307016" cy="1737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endCxn id="36" idx="2"/>
          </p:cNvCxnSpPr>
          <p:nvPr/>
        </p:nvCxnSpPr>
        <p:spPr>
          <a:xfrm>
            <a:off x="6683026" y="3966637"/>
            <a:ext cx="214483" cy="2187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endCxn id="40" idx="2"/>
          </p:cNvCxnSpPr>
          <p:nvPr/>
        </p:nvCxnSpPr>
        <p:spPr>
          <a:xfrm flipV="1">
            <a:off x="7487359" y="3963104"/>
            <a:ext cx="818439" cy="2286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endCxn id="40" idx="1"/>
          </p:cNvCxnSpPr>
          <p:nvPr/>
        </p:nvCxnSpPr>
        <p:spPr>
          <a:xfrm>
            <a:off x="8016522" y="3702050"/>
            <a:ext cx="314074" cy="1976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343149" y="5563831"/>
            <a:ext cx="169334" cy="1594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805991" y="5555367"/>
            <a:ext cx="169334" cy="1792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285765" y="5555367"/>
            <a:ext cx="169334" cy="1792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723206" y="5329591"/>
            <a:ext cx="169334" cy="1792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2202993" y="5316181"/>
            <a:ext cx="169334" cy="1792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1723214" y="5786084"/>
            <a:ext cx="169334" cy="1792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2162071" y="5789612"/>
            <a:ext cx="169334" cy="1792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2672893" y="5316181"/>
            <a:ext cx="169334" cy="1792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3131503" y="5563831"/>
            <a:ext cx="169334" cy="1792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3508118" y="5544077"/>
            <a:ext cx="169334" cy="1792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/>
          <p:cNvCxnSpPr>
            <a:endCxn id="64" idx="2"/>
          </p:cNvCxnSpPr>
          <p:nvPr/>
        </p:nvCxnSpPr>
        <p:spPr>
          <a:xfrm>
            <a:off x="512483" y="5644974"/>
            <a:ext cx="293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989436" y="5656264"/>
            <a:ext cx="293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1878429" y="5882040"/>
            <a:ext cx="293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1906651" y="5416377"/>
            <a:ext cx="293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2372314" y="5416377"/>
            <a:ext cx="293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261307" y="5642153"/>
            <a:ext cx="293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endCxn id="66" idx="3"/>
          </p:cNvCxnSpPr>
          <p:nvPr/>
        </p:nvCxnSpPr>
        <p:spPr>
          <a:xfrm flipV="1">
            <a:off x="1440988" y="5482560"/>
            <a:ext cx="307016" cy="1737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endCxn id="68" idx="2"/>
          </p:cNvCxnSpPr>
          <p:nvPr/>
        </p:nvCxnSpPr>
        <p:spPr>
          <a:xfrm>
            <a:off x="1508731" y="5656971"/>
            <a:ext cx="214483" cy="2187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endCxn id="71" idx="2"/>
          </p:cNvCxnSpPr>
          <p:nvPr/>
        </p:nvCxnSpPr>
        <p:spPr>
          <a:xfrm flipV="1">
            <a:off x="2313064" y="5653438"/>
            <a:ext cx="818439" cy="2286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endCxn id="71" idx="1"/>
          </p:cNvCxnSpPr>
          <p:nvPr/>
        </p:nvCxnSpPr>
        <p:spPr>
          <a:xfrm>
            <a:off x="2842227" y="5392384"/>
            <a:ext cx="314074" cy="1976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3563059" y="5903739"/>
            <a:ext cx="1354666" cy="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5517444" y="5563831"/>
            <a:ext cx="939795" cy="262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6460060" y="5316181"/>
            <a:ext cx="16129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6457239" y="5882040"/>
            <a:ext cx="1030120" cy="216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8072966" y="5590076"/>
            <a:ext cx="4021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16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of assembly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for first generation reads (e.g. Sanger)</a:t>
            </a:r>
          </a:p>
          <a:p>
            <a:r>
              <a:rPr lang="en-US" dirty="0" smtClean="0"/>
              <a:t>Overlap - Layout - Consensus</a:t>
            </a:r>
          </a:p>
          <a:p>
            <a:pPr lvl="1"/>
            <a:r>
              <a:rPr lang="en-US" dirty="0" smtClean="0"/>
              <a:t>Overlap</a:t>
            </a:r>
          </a:p>
          <a:p>
            <a:pPr lvl="2"/>
            <a:r>
              <a:rPr lang="en-US" dirty="0" smtClean="0"/>
              <a:t>All </a:t>
            </a:r>
            <a:r>
              <a:rPr lang="en-US" dirty="0" err="1" smtClean="0"/>
              <a:t>vs</a:t>
            </a:r>
            <a:r>
              <a:rPr lang="en-US" dirty="0" smtClean="0"/>
              <a:t> all pair-wise read comparison</a:t>
            </a:r>
          </a:p>
          <a:p>
            <a:pPr lvl="2"/>
            <a:r>
              <a:rPr lang="en-US" dirty="0" smtClean="0"/>
              <a:t>Build graph; nodes = reads, edges = overlaps</a:t>
            </a:r>
          </a:p>
          <a:p>
            <a:pPr lvl="1"/>
            <a:r>
              <a:rPr lang="en-US" dirty="0" smtClean="0"/>
              <a:t>Layout</a:t>
            </a:r>
          </a:p>
          <a:p>
            <a:pPr lvl="2"/>
            <a:r>
              <a:rPr lang="en-US" dirty="0" smtClean="0"/>
              <a:t>Analyze, simplify, and clean the overlap graph</a:t>
            </a:r>
          </a:p>
          <a:p>
            <a:pPr lvl="2"/>
            <a:r>
              <a:rPr lang="en-US" dirty="0" smtClean="0"/>
              <a:t>Determine a Hamiltonian path through the graph ( visit each node only once, can ignore edges )</a:t>
            </a:r>
          </a:p>
          <a:p>
            <a:pPr lvl="1"/>
            <a:r>
              <a:rPr lang="en-US" dirty="0" smtClean="0"/>
              <a:t>Consensus</a:t>
            </a:r>
          </a:p>
          <a:p>
            <a:pPr lvl="2"/>
            <a:r>
              <a:rPr lang="en-US" dirty="0" smtClean="0"/>
              <a:t>Align reads to the assembly path</a:t>
            </a:r>
          </a:p>
          <a:p>
            <a:pPr lvl="2"/>
            <a:r>
              <a:rPr lang="en-US" dirty="0" smtClean="0"/>
              <a:t>Call bases using weighted voting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323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of assembly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Short reads too numerous for OLC</a:t>
            </a:r>
          </a:p>
          <a:p>
            <a:r>
              <a:rPr lang="en-US" dirty="0" smtClean="0"/>
              <a:t>De </a:t>
            </a:r>
            <a:r>
              <a:rPr lang="en-US" dirty="0" err="1" smtClean="0"/>
              <a:t>Bruijn</a:t>
            </a:r>
            <a:r>
              <a:rPr lang="en-US" dirty="0" smtClean="0"/>
              <a:t> graph</a:t>
            </a:r>
          </a:p>
          <a:p>
            <a:pPr lvl="1"/>
            <a:r>
              <a:rPr lang="en-US" dirty="0" smtClean="0"/>
              <a:t>Break all reads into k-</a:t>
            </a:r>
            <a:r>
              <a:rPr lang="en-US" dirty="0" err="1" smtClean="0"/>
              <a:t>mers</a:t>
            </a:r>
            <a:r>
              <a:rPr lang="en-US" dirty="0" smtClean="0"/>
              <a:t>. A read has L-k+1 k-</a:t>
            </a:r>
            <a:r>
              <a:rPr lang="en-US" dirty="0" err="1" smtClean="0"/>
              <a:t>mers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Construct graph</a:t>
            </a:r>
          </a:p>
          <a:p>
            <a:pPr lvl="2"/>
            <a:r>
              <a:rPr lang="en-US" dirty="0" smtClean="0"/>
              <a:t>Nodes = distinct k-</a:t>
            </a:r>
            <a:r>
              <a:rPr lang="en-US" dirty="0" err="1" smtClean="0"/>
              <a:t>mer</a:t>
            </a:r>
            <a:endParaRPr lang="en-US" dirty="0" smtClean="0"/>
          </a:p>
          <a:p>
            <a:pPr lvl="2"/>
            <a:r>
              <a:rPr lang="en-US" dirty="0" smtClean="0"/>
              <a:t>Edges = k-1 exact overlap between two nodes. 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Simplify the graph</a:t>
            </a:r>
          </a:p>
          <a:p>
            <a:pPr lvl="2"/>
            <a:r>
              <a:rPr lang="en-US" dirty="0" smtClean="0"/>
              <a:t>Remove bubbles, tips, and poorly supported edges.</a:t>
            </a:r>
          </a:p>
          <a:p>
            <a:pPr lvl="1"/>
            <a:r>
              <a:rPr lang="en-US" dirty="0" smtClean="0"/>
              <a:t>Find </a:t>
            </a:r>
            <a:r>
              <a:rPr lang="en-US" dirty="0" err="1" smtClean="0"/>
              <a:t>Eulerian</a:t>
            </a:r>
            <a:r>
              <a:rPr lang="en-US" dirty="0" smtClean="0"/>
              <a:t> path through the graph ( Every edge visited once - faster than finding Hamiltonian path 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14231" y="3429002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ACGTTAGT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ACGTTA -&gt; CGTTAG -&gt; GTTAGT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783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of assembly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80" b="44722"/>
          <a:stretch/>
        </p:blipFill>
        <p:spPr>
          <a:xfrm>
            <a:off x="307886" y="1173870"/>
            <a:ext cx="8543861" cy="5486574"/>
          </a:xfrm>
        </p:spPr>
      </p:pic>
    </p:spTree>
    <p:extLst>
      <p:ext uri="{BB962C8B-B14F-4D97-AF65-F5344CB8AC3E}">
        <p14:creationId xmlns:p14="http://schemas.microsoft.com/office/powerpoint/2010/main" val="638914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of assembly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7011" b="12692"/>
          <a:stretch/>
        </p:blipFill>
        <p:spPr>
          <a:xfrm>
            <a:off x="307886" y="2345092"/>
            <a:ext cx="8543861" cy="3031241"/>
          </a:xfrm>
        </p:spPr>
      </p:pic>
      <p:sp>
        <p:nvSpPr>
          <p:cNvPr id="5" name="TextBox 4"/>
          <p:cNvSpPr txBox="1"/>
          <p:nvPr/>
        </p:nvSpPr>
        <p:spPr>
          <a:xfrm>
            <a:off x="6547555" y="6348778"/>
            <a:ext cx="2494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Martin and Wang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12706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9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1_SciLifeLab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2_SciLifeLab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.xml><?xml version="1.0" encoding="utf-8"?>
<a:theme xmlns:a="http://schemas.openxmlformats.org/drawingml/2006/main" name="3_SciLifeLab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3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4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5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6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SciLifeLab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7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8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SciLifeLab.thmx</Template>
  <TotalTime>32561</TotalTime>
  <Words>803</Words>
  <Application>Microsoft Macintosh PowerPoint</Application>
  <PresentationFormat>On-screen Show (4:3)</PresentationFormat>
  <Paragraphs>165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13</vt:i4>
      </vt:variant>
      <vt:variant>
        <vt:lpstr>Slide Titles</vt:lpstr>
      </vt:variant>
      <vt:variant>
        <vt:i4>24</vt:i4>
      </vt:variant>
    </vt:vector>
  </HeadingPairs>
  <TitlesOfParts>
    <vt:vector size="37" baseType="lpstr">
      <vt:lpstr>1_Office-tema</vt:lpstr>
      <vt:lpstr>2_Office-tema</vt:lpstr>
      <vt:lpstr>3_Office-tema</vt:lpstr>
      <vt:lpstr>4_Office-tema</vt:lpstr>
      <vt:lpstr>5_Office-tema</vt:lpstr>
      <vt:lpstr>6_Office-tema</vt:lpstr>
      <vt:lpstr>SciLifeLab</vt:lpstr>
      <vt:lpstr>7_Office-tema</vt:lpstr>
      <vt:lpstr>8_Office-tema</vt:lpstr>
      <vt:lpstr>9_Office-tema</vt:lpstr>
      <vt:lpstr>1_SciLifeLab</vt:lpstr>
      <vt:lpstr>2_SciLifeLab</vt:lpstr>
      <vt:lpstr>3_SciLifeLab</vt:lpstr>
      <vt:lpstr>PowerPoint Presentation</vt:lpstr>
      <vt:lpstr>Outline</vt:lpstr>
      <vt:lpstr>Illumina Sequencing</vt:lpstr>
      <vt:lpstr>Illumina Sequencing</vt:lpstr>
      <vt:lpstr>Methods of assembly</vt:lpstr>
      <vt:lpstr>Methods of assembly</vt:lpstr>
      <vt:lpstr>Methods of assembly</vt:lpstr>
      <vt:lpstr>Methods of assembly</vt:lpstr>
      <vt:lpstr>Methods of assembly</vt:lpstr>
      <vt:lpstr>Repeats</vt:lpstr>
      <vt:lpstr>Repeats</vt:lpstr>
      <vt:lpstr>Repeats</vt:lpstr>
      <vt:lpstr>Repeats</vt:lpstr>
      <vt:lpstr>Selecting k-mer size</vt:lpstr>
      <vt:lpstr>Selecting k-mer size</vt:lpstr>
      <vt:lpstr>Assembly Tools</vt:lpstr>
      <vt:lpstr>Assembly Tools</vt:lpstr>
      <vt:lpstr>Assembly Tools - Unicycler</vt:lpstr>
      <vt:lpstr>Assembly Tools - Unicycler</vt:lpstr>
      <vt:lpstr>Assembly Tools</vt:lpstr>
      <vt:lpstr>Preliminary Assembly Diagnostics</vt:lpstr>
      <vt:lpstr>Preliminary Assembly Diagnostics</vt:lpstr>
      <vt:lpstr>Assembly Polishing</vt:lpstr>
      <vt:lpstr>Summary</vt:lpstr>
    </vt:vector>
  </TitlesOfParts>
  <Company>BILS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PacBio Assembly</dc:title>
  <dc:creator>Mahesh Panchal</dc:creator>
  <cp:lastModifiedBy>Mahesh Panchal</cp:lastModifiedBy>
  <cp:revision>300</cp:revision>
  <dcterms:created xsi:type="dcterms:W3CDTF">2016-10-28T14:53:03Z</dcterms:created>
  <dcterms:modified xsi:type="dcterms:W3CDTF">2017-11-13T15:51:08Z</dcterms:modified>
</cp:coreProperties>
</file>